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3" r:id="rId4"/>
    <p:sldId id="290" r:id="rId5"/>
    <p:sldId id="258" r:id="rId6"/>
    <p:sldId id="259" r:id="rId7"/>
    <p:sldId id="264" r:id="rId8"/>
    <p:sldId id="269" r:id="rId9"/>
    <p:sldId id="288" r:id="rId10"/>
    <p:sldId id="289" r:id="rId11"/>
    <p:sldId id="287" r:id="rId12"/>
    <p:sldId id="270" r:id="rId13"/>
    <p:sldId id="286" r:id="rId14"/>
    <p:sldId id="261" r:id="rId15"/>
    <p:sldId id="278" r:id="rId16"/>
    <p:sldId id="279" r:id="rId17"/>
    <p:sldId id="280" r:id="rId18"/>
    <p:sldId id="285" r:id="rId1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74040" autoAdjust="0"/>
  </p:normalViewPr>
  <p:slideViewPr>
    <p:cSldViewPr>
      <p:cViewPr varScale="1">
        <p:scale>
          <a:sx n="67" d="100"/>
          <a:sy n="67" d="100"/>
        </p:scale>
        <p:origin x="267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7D64F-9F7F-FB48-A023-4E98C1F74AE6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EC7EA-0EA9-E144-8961-99EC1B78A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2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Department</a:t>
            </a:r>
            <a:r>
              <a:rPr lang="en-US" baseline="0" dirty="0" smtClean="0"/>
              <a:t> employs</a:t>
            </a:r>
            <a:r>
              <a:rPr lang="zh-CN" altLang="en-US" dirty="0" smtClean="0"/>
              <a:t> </a:t>
            </a:r>
            <a:r>
              <a:rPr lang="en-US" altLang="zh-CN" dirty="0" smtClean="0"/>
              <a:t>Employee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One-to-Many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relationship.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Division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-</a:t>
            </a:r>
            <a:r>
              <a:rPr lang="en-US" altLang="zh-CN" dirty="0" smtClean="0"/>
              <a:t>to-Many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relationship.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mandatory in this relationship.</a:t>
            </a:r>
          </a:p>
          <a:p>
            <a:pPr marL="171450" indent="-171450">
              <a:buFont typeface="Arial"/>
              <a:buChar char="•"/>
            </a:pPr>
            <a:r>
              <a:rPr lang="en-US" altLang="zh-CN" dirty="0" smtClean="0"/>
              <a:t>Employee has Project relationship: Many-to-Many</a:t>
            </a:r>
            <a:r>
              <a:rPr lang="en-US" altLang="zh-CN" baseline="0" dirty="0" smtClean="0"/>
              <a:t> relationship. Need to create an associative entity (called assignment) to split it to two one-to-many relationship. </a:t>
            </a:r>
          </a:p>
          <a:p>
            <a:pPr marL="171450" indent="-171450">
              <a:buFont typeface="Arial"/>
              <a:buChar char="•"/>
            </a:pPr>
            <a:r>
              <a:rPr lang="en-US" altLang="zh-CN" baseline="0" dirty="0" smtClean="0"/>
              <a:t>Employee has Assignment relationship: One-to-Many relationship. Assignment is optional in this relationship.</a:t>
            </a:r>
            <a:endParaRPr lang="en-US" altLang="zh-CN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 smtClean="0"/>
              <a:t>Project</a:t>
            </a:r>
            <a:r>
              <a:rPr lang="en-US" altLang="zh-CN" baseline="0" dirty="0" smtClean="0"/>
              <a:t> has Assignment</a:t>
            </a:r>
            <a:r>
              <a:rPr lang="en-US" altLang="zh-CN" dirty="0" smtClean="0"/>
              <a:t> relationship: One-to-Many</a:t>
            </a:r>
            <a:r>
              <a:rPr lang="en-US" altLang="zh-CN" baseline="0" dirty="0" smtClean="0"/>
              <a:t> relationship.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mandatory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 smtClean="0"/>
              <a:t>Employee manages Department relationship: One-to-One</a:t>
            </a:r>
            <a:r>
              <a:rPr lang="en-US" altLang="zh-CN" baseline="0" dirty="0" smtClean="0"/>
              <a:t> relationship. Department is optional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 smtClean="0"/>
              <a:t>Employee runs Division relationship: One-to-One relationship. Division is optional in this relationship.</a:t>
            </a:r>
          </a:p>
          <a:p>
            <a:pPr marL="171450" indent="-171450">
              <a:buFont typeface="Arial"/>
              <a:buChar char="•"/>
            </a:pPr>
            <a:endParaRPr lang="en-US" altLang="zh-CN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7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0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Department</a:t>
            </a:r>
            <a:r>
              <a:rPr lang="en-US" baseline="0" dirty="0" smtClean="0"/>
              <a:t> employs</a:t>
            </a:r>
            <a:r>
              <a:rPr lang="zh-CN" altLang="en-US" dirty="0" smtClean="0"/>
              <a:t> </a:t>
            </a:r>
            <a:r>
              <a:rPr lang="en-US" altLang="zh-CN" dirty="0" smtClean="0"/>
              <a:t>Employee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One-to-Many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relationship.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Division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-</a:t>
            </a:r>
            <a:r>
              <a:rPr lang="en-US" altLang="zh-CN" dirty="0" smtClean="0"/>
              <a:t>to-Many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relationship.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mandatory in this relationship.</a:t>
            </a:r>
          </a:p>
          <a:p>
            <a:pPr marL="171450" indent="-171450">
              <a:buFont typeface="Arial"/>
              <a:buChar char="•"/>
            </a:pPr>
            <a:r>
              <a:rPr lang="en-US" altLang="zh-CN" dirty="0" smtClean="0"/>
              <a:t>Employee has Project relationship: Many-to-Many</a:t>
            </a:r>
            <a:r>
              <a:rPr lang="en-US" altLang="zh-CN" baseline="0" dirty="0" smtClean="0"/>
              <a:t> relationship. Need to create an associative entity (called assignment) to split it to two one-to-many relationship. </a:t>
            </a:r>
          </a:p>
          <a:p>
            <a:pPr marL="171450" indent="-171450">
              <a:buFont typeface="Arial"/>
              <a:buChar char="•"/>
            </a:pPr>
            <a:r>
              <a:rPr lang="en-US" altLang="zh-CN" baseline="0" dirty="0" smtClean="0"/>
              <a:t>Employee has Assignment relationship: One-to-Many relationship. Assignment is optional in this relationship.</a:t>
            </a:r>
            <a:endParaRPr lang="en-US" altLang="zh-CN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 smtClean="0"/>
              <a:t>Project</a:t>
            </a:r>
            <a:r>
              <a:rPr lang="en-US" altLang="zh-CN" baseline="0" dirty="0" smtClean="0"/>
              <a:t> has Assignment</a:t>
            </a:r>
            <a:r>
              <a:rPr lang="en-US" altLang="zh-CN" dirty="0" smtClean="0"/>
              <a:t> relationship: One-to-Many</a:t>
            </a:r>
            <a:r>
              <a:rPr lang="en-US" altLang="zh-CN" baseline="0" dirty="0" smtClean="0"/>
              <a:t> relationship.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mandatory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 smtClean="0"/>
              <a:t>Employee manages Department relationship: One-to-One</a:t>
            </a:r>
            <a:r>
              <a:rPr lang="en-US" altLang="zh-CN" baseline="0" dirty="0" smtClean="0"/>
              <a:t> relationship. Department is optional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 smtClean="0"/>
              <a:t>Employee runs Division relationship: One-to-One relationship. Division is optional in this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3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3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0" y="0"/>
                </a:moveTo>
                <a:lnTo>
                  <a:pt x="9144000" y="0"/>
                </a:lnTo>
                <a:lnTo>
                  <a:pt x="91440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A4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71562" y="647700"/>
            <a:ext cx="7000875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0" y="0"/>
                </a:moveTo>
                <a:lnTo>
                  <a:pt x="9144000" y="0"/>
                </a:lnTo>
                <a:lnTo>
                  <a:pt x="91440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A4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754379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50923"/>
            <a:ext cx="8072119" cy="396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.mysql.com/doc/refman/5.0/en/integer-type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NxseqZlX0gT6SNulZUAamY2fzUR54IM5RInUgw9r8VY/edit?usp=shar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594" y="1587"/>
                </a:lnTo>
              </a:path>
            </a:pathLst>
          </a:custGeom>
          <a:ln w="19049">
            <a:solidFill>
              <a:srgbClr val="DC69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4540" y="3479962"/>
            <a:ext cx="2703195" cy="131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400"/>
              </a:lnSpc>
            </a:pPr>
            <a:r>
              <a:rPr sz="2400" dirty="0">
                <a:solidFill>
                  <a:srgbClr val="57576E"/>
                </a:solidFill>
                <a:latin typeface="Arial"/>
                <a:cs typeface="Arial"/>
              </a:rPr>
              <a:t>Database</a:t>
            </a:r>
            <a:r>
              <a:rPr sz="2400" spc="-100" dirty="0">
                <a:solidFill>
                  <a:srgbClr val="57576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7576E"/>
                </a:solidFill>
                <a:latin typeface="Arial"/>
                <a:cs typeface="Arial"/>
              </a:rPr>
              <a:t>Concepts  </a:t>
            </a:r>
            <a:endParaRPr lang="en-US" sz="2400" dirty="0">
              <a:solidFill>
                <a:srgbClr val="57576E"/>
              </a:solidFill>
              <a:latin typeface="Arial"/>
              <a:cs typeface="Arial"/>
            </a:endParaRPr>
          </a:p>
          <a:p>
            <a:pPr marL="12700" marR="5080">
              <a:lnSpc>
                <a:spcPct val="119400"/>
              </a:lnSpc>
            </a:pPr>
            <a:r>
              <a:rPr lang="en-US" altLang="zh-CN" sz="2400" dirty="0" smtClean="0">
                <a:solidFill>
                  <a:srgbClr val="57576E"/>
                </a:solidFill>
                <a:latin typeface="Arial"/>
                <a:cs typeface="Arial"/>
              </a:rPr>
              <a:t>Spring</a:t>
            </a:r>
            <a:r>
              <a:rPr sz="2400" dirty="0" smtClean="0">
                <a:solidFill>
                  <a:srgbClr val="57576E"/>
                </a:solidFill>
                <a:latin typeface="Arial"/>
                <a:cs typeface="Arial"/>
              </a:rPr>
              <a:t> 201</a:t>
            </a:r>
            <a:r>
              <a:rPr lang="en-US" altLang="zh-CN" sz="2400" dirty="0">
                <a:solidFill>
                  <a:srgbClr val="57576E"/>
                </a:solidFill>
                <a:latin typeface="Arial"/>
                <a:cs typeface="Arial"/>
              </a:rPr>
              <a:t>7</a:t>
            </a:r>
            <a:r>
              <a:rPr sz="2400" dirty="0" smtClean="0">
                <a:solidFill>
                  <a:srgbClr val="57576E"/>
                </a:solidFill>
                <a:latin typeface="Arial"/>
                <a:cs typeface="Arial"/>
              </a:rPr>
              <a:t>  </a:t>
            </a:r>
            <a:endParaRPr lang="en-US" sz="2400" dirty="0" smtClean="0">
              <a:solidFill>
                <a:srgbClr val="57576E"/>
              </a:solidFill>
              <a:latin typeface="Arial"/>
              <a:cs typeface="Arial"/>
            </a:endParaRPr>
          </a:p>
          <a:p>
            <a:pPr marL="12700" marR="5080">
              <a:lnSpc>
                <a:spcPct val="119400"/>
              </a:lnSpc>
            </a:pPr>
            <a:r>
              <a:rPr lang="en-US" sz="2400" spc="-5" dirty="0" smtClean="0">
                <a:solidFill>
                  <a:srgbClr val="57576E"/>
                </a:solidFill>
                <a:latin typeface="Arial"/>
                <a:cs typeface="Arial"/>
              </a:rPr>
              <a:t>Week </a:t>
            </a:r>
            <a:r>
              <a:rPr lang="en-US" altLang="zh-CN" sz="2400" spc="-5" dirty="0" smtClean="0">
                <a:solidFill>
                  <a:srgbClr val="57576E"/>
                </a:solidFill>
                <a:latin typeface="Arial"/>
                <a:cs typeface="Arial"/>
              </a:rPr>
              <a:t>13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2438400"/>
            <a:ext cx="5486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0" spc="-90" dirty="0">
                <a:latin typeface="Arial"/>
                <a:cs typeface="Arial"/>
              </a:rPr>
              <a:t>PROJECT</a:t>
            </a:r>
            <a:r>
              <a:rPr sz="5400" b="0" spc="-370" dirty="0">
                <a:latin typeface="Arial"/>
                <a:cs typeface="Arial"/>
              </a:rPr>
              <a:t> </a:t>
            </a:r>
            <a:r>
              <a:rPr lang="en-US" altLang="zh-CN" sz="5400" b="0" spc="-105" dirty="0" smtClean="0"/>
              <a:t>2</a:t>
            </a:r>
            <a:endParaRPr sz="5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53345"/>
            <a:ext cx="7162800" cy="507531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 smtClean="0"/>
              <a:t>Forward</a:t>
            </a:r>
            <a:r>
              <a:rPr lang="zh-CN" altLang="en-US" spc="-75" dirty="0" smtClean="0"/>
              <a:t> </a:t>
            </a:r>
            <a:r>
              <a:rPr lang="en-US" altLang="zh-CN" spc="-75" dirty="0" smtClean="0"/>
              <a:t>Engineering</a:t>
            </a:r>
            <a:endParaRPr spc="-95" dirty="0"/>
          </a:p>
        </p:txBody>
      </p:sp>
      <p:sp>
        <p:nvSpPr>
          <p:cNvPr id="5" name="Rectangle 4"/>
          <p:cNvSpPr/>
          <p:nvPr/>
        </p:nvSpPr>
        <p:spPr>
          <a:xfrm>
            <a:off x="2836333" y="5183484"/>
            <a:ext cx="2819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87157" y="4918808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Paste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5733" y="5078827"/>
            <a:ext cx="565291" cy="20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5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5" dirty="0"/>
              <a:t>Data</a:t>
            </a:r>
            <a:r>
              <a:rPr spc="-260" dirty="0"/>
              <a:t> </a:t>
            </a:r>
            <a:r>
              <a:rPr spc="-95" dirty="0"/>
              <a:t>dictionary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8934"/>
            <a:ext cx="7900670" cy="1790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 dictionary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Description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all tables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 the</a:t>
            </a:r>
            <a:r>
              <a:rPr sz="2400" spc="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database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4945">
              <a:lnSpc>
                <a:spcPct val="100000"/>
              </a:lnSpc>
            </a:pP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created by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user and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designer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9900" marR="946785" lvl="1" indent="-18288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“the database </a:t>
            </a:r>
            <a:r>
              <a:rPr sz="2000" spc="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designer’s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database” : it records the</a:t>
            </a:r>
            <a:r>
              <a:rPr sz="2000" spc="-24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design  decisions about tables and their</a:t>
            </a:r>
            <a:r>
              <a:rPr sz="2000" spc="-13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structures.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9900" lvl="1" indent="-182880">
              <a:lnSpc>
                <a:spcPct val="100000"/>
              </a:lnSpc>
              <a:spcBef>
                <a:spcPts val="48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Reference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page</a:t>
            </a:r>
            <a:r>
              <a:rPr sz="2000" b="1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#89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848" y="451269"/>
            <a:ext cx="8555202" cy="6127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9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Data </a:t>
            </a:r>
            <a:r>
              <a:rPr spc="-75" dirty="0"/>
              <a:t>type</a:t>
            </a:r>
            <a:r>
              <a:rPr spc="-415" dirty="0"/>
              <a:t> </a:t>
            </a:r>
            <a:r>
              <a:rPr spc="-105" dirty="0"/>
              <a:t>ranges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45920"/>
            <a:ext cx="8029575" cy="795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buClr>
                <a:srgbClr val="93A2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spc="10" dirty="0">
                <a:solidFill>
                  <a:srgbClr val="93A299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sz="2000" spc="210" dirty="0">
                <a:solidFill>
                  <a:srgbClr val="93A29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u="heavy" spc="-5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http://dev.mysql.com/doc/refman/5.0/en/integer-types.html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50923"/>
            <a:ext cx="7912734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NATURAL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JOIN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GROUP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HAVING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clause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two SQL Built-in functions in a single statement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 smtClean="0"/>
              <a:t>Four</a:t>
            </a:r>
            <a:r>
              <a:rPr lang="zh-CN" altLang="en-US" spc="-70" dirty="0" smtClean="0"/>
              <a:t> </a:t>
            </a:r>
            <a:r>
              <a:rPr spc="-70" dirty="0" smtClean="0"/>
              <a:t>SQL </a:t>
            </a:r>
            <a:r>
              <a:rPr spc="-95" dirty="0"/>
              <a:t>statement</a:t>
            </a:r>
            <a:r>
              <a:rPr spc="-465" dirty="0"/>
              <a:t> </a:t>
            </a:r>
            <a:r>
              <a:rPr spc="-100" dirty="0"/>
              <a:t>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828800"/>
            <a:ext cx="8074660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List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assignment;</a:t>
            </a:r>
          </a:p>
          <a:p>
            <a:pPr marL="355600" marR="5080" indent="-342900">
              <a:lnSpc>
                <a:spcPts val="28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List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assignment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project;</a:t>
            </a:r>
          </a:p>
          <a:p>
            <a:pPr marL="355600" marR="5080" indent="-342900">
              <a:lnSpc>
                <a:spcPts val="28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List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full_time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marL="355600" marR="5080" indent="-342900">
              <a:lnSpc>
                <a:spcPts val="28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List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part_time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 smtClean="0"/>
              <a:t>Natural</a:t>
            </a:r>
            <a:r>
              <a:rPr lang="zh-CN" altLang="en-US" spc="-70" dirty="0" smtClean="0"/>
              <a:t> </a:t>
            </a:r>
            <a:r>
              <a:rPr lang="en-US" altLang="zh-CN" spc="-70" dirty="0" smtClean="0"/>
              <a:t>Join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312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7717790" cy="3898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 smtClean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Only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used 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in conjunction with one of</a:t>
            </a:r>
            <a:r>
              <a:rPr lang="en-US" sz="2400" spc="-7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2400" spc="-3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SQL  aggregate functions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COUNT, MIN, MAX, AVG, and SUM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in the SELECT</a:t>
            </a:r>
            <a:r>
              <a:rPr lang="en-US" sz="2400" spc="-14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statement</a:t>
            </a:r>
          </a:p>
          <a:p>
            <a:pPr marL="12700" marR="5080">
              <a:lnSpc>
                <a:spcPct val="99000"/>
              </a:lnSpc>
            </a:pPr>
            <a:endParaRPr lang="en-US" sz="2400" dirty="0" smtClean="0">
              <a:solidFill>
                <a:srgbClr val="D2533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5416"/>
              <a:tabLst>
                <a:tab pos="19558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SQL execution</a:t>
            </a:r>
            <a:r>
              <a:rPr lang="en-US" sz="2400" b="1" spc="-15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219"/>
              </a:spcBef>
              <a:buAutoNum type="arabicParenBoth"/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en-US" sz="2400" spc="-14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columnlist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320"/>
              </a:spcBef>
              <a:buAutoNum type="arabicParenBoth"/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en-US" sz="24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tablelist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219"/>
              </a:spcBef>
              <a:buAutoNum type="arabicParenBoth"/>
              <a:tabLst>
                <a:tab pos="1384300" algn="l"/>
              </a:tabLst>
            </a:pPr>
            <a:r>
              <a:rPr 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GROUP BY</a:t>
            </a:r>
            <a:r>
              <a:rPr lang="en-US" sz="2400" spc="-1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spc="-5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columnlist</a:t>
            </a:r>
            <a:r>
              <a:rPr lang="en-US" sz="24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lang="en-US" altLang="zh-CN" sz="24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endParaRPr lang="en-US" sz="345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Choose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which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contain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numerical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 smtClean="0">
                <a:latin typeface="Times New Roman" charset="0"/>
                <a:ea typeface="Times New Roman" charset="0"/>
                <a:cs typeface="Times New Roman" charset="0"/>
              </a:rPr>
              <a:t>with!</a:t>
            </a:r>
            <a:endParaRPr sz="20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 smtClean="0"/>
              <a:t>Group</a:t>
            </a:r>
            <a:r>
              <a:rPr lang="zh-CN" altLang="en-US" spc="-70" dirty="0" smtClean="0"/>
              <a:t> </a:t>
            </a:r>
            <a:r>
              <a:rPr lang="en-US" altLang="zh-CN" spc="-70" dirty="0" smtClean="0"/>
              <a:t>By</a:t>
            </a:r>
            <a:r>
              <a:rPr lang="zh-CN" altLang="en-US" spc="-70" dirty="0" smtClean="0"/>
              <a:t> 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35262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8072119" cy="5009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93A299"/>
              </a:buClr>
              <a:buSzPct val="85416"/>
              <a:buChar char="•"/>
              <a:tabLst>
                <a:tab pos="19558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Extension of GROUP BY</a:t>
            </a:r>
            <a:r>
              <a:rPr lang="en-US" sz="2400" spc="-19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5580" indent="-182880">
              <a:lnSpc>
                <a:spcPct val="100000"/>
              </a:lnSpc>
              <a:spcBef>
                <a:spcPts val="49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Applied to output of GROUP BY</a:t>
            </a:r>
            <a:r>
              <a:rPr lang="en-US" sz="2400" spc="-2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operation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080" indent="-177800">
              <a:lnSpc>
                <a:spcPts val="2820"/>
              </a:lnSpc>
              <a:spcBef>
                <a:spcPts val="760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Used in conjunction with GROUP BY clause in</a:t>
            </a:r>
            <a:r>
              <a:rPr lang="en-US" sz="2400" spc="-19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second  SQL command</a:t>
            </a:r>
            <a:r>
              <a:rPr lang="en-US" sz="2400" spc="-19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5580" indent="-182880">
              <a:lnSpc>
                <a:spcPct val="100000"/>
              </a:lnSpc>
              <a:spcBef>
                <a:spcPts val="509"/>
              </a:spcBef>
              <a:buClr>
                <a:srgbClr val="93A299"/>
              </a:buClr>
              <a:buSzPct val="85416"/>
              <a:buChar char="•"/>
              <a:tabLst>
                <a:tab pos="19558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Similar to </a:t>
            </a:r>
            <a:r>
              <a:rPr lang="en-US"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clause in SELECT</a:t>
            </a:r>
            <a:r>
              <a:rPr lang="en-US" sz="2400" spc="-12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5416"/>
              <a:tabLst>
                <a:tab pos="19558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SQL execution</a:t>
            </a:r>
            <a:r>
              <a:rPr lang="en-US" sz="2400" b="1" spc="-15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219"/>
              </a:spcBef>
              <a:buAutoNum type="arabicParenBoth"/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en-US" sz="2400" spc="-14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columnlist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320"/>
              </a:spcBef>
              <a:buAutoNum type="arabicParenBoth"/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en-US" sz="24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tablelist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219"/>
              </a:spcBef>
              <a:buAutoNum type="arabicParenBoth"/>
              <a:tabLst>
                <a:tab pos="1384300" algn="l"/>
              </a:tabLst>
            </a:pPr>
            <a:r>
              <a:rPr lang="en-US" sz="240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GROUP BY</a:t>
            </a:r>
            <a:r>
              <a:rPr lang="en-US" sz="2400" spc="-1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spc="-5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columnlist</a:t>
            </a:r>
            <a:r>
              <a:rPr lang="en-US"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320"/>
              </a:spcBef>
              <a:buAutoNum type="arabicParenBoth"/>
              <a:tabLst>
                <a:tab pos="1384300" algn="l"/>
              </a:tabLst>
            </a:pPr>
            <a:r>
              <a:rPr lang="en-US" sz="2400" spc="-3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[HAVING</a:t>
            </a:r>
            <a:r>
              <a:rPr lang="en-US" sz="2400" spc="-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spc="-5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conditionlist</a:t>
            </a:r>
            <a:r>
              <a:rPr lang="en-US"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384300" lvl="1" indent="-457200">
              <a:lnSpc>
                <a:spcPct val="100000"/>
              </a:lnSpc>
              <a:spcBef>
                <a:spcPts val="320"/>
              </a:spcBef>
              <a:buAutoNum type="arabicParenBoth"/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[ORDER BY </a:t>
            </a:r>
            <a:r>
              <a:rPr lang="en-US" sz="2400" i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columnlist</a:t>
            </a:r>
            <a:r>
              <a:rPr lang="en-US" sz="2400" i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[ASC |</a:t>
            </a:r>
            <a:r>
              <a:rPr lang="en-US" sz="2400" spc="-15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DESC]];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34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 smtClean="0"/>
              <a:t>Having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417125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754379"/>
            <a:ext cx="8072119" cy="553998"/>
          </a:xfrm>
        </p:spPr>
        <p:txBody>
          <a:bodyPr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SQL Built-in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50923"/>
            <a:ext cx="8072119" cy="5170646"/>
          </a:xfrm>
        </p:spPr>
        <p:txBody>
          <a:bodyPr/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ormat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avg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(),decimal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place)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is-I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(max(),decimal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place)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is-I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round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avg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is-IS" altLang="zh-CN" sz="240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round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(max(),decimal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is-IS" altLang="zh-CN" sz="2400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is-I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7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Requirement </a:t>
            </a:r>
            <a:r>
              <a:rPr spc="-70" dirty="0"/>
              <a:t>for </a:t>
            </a:r>
            <a:r>
              <a:rPr spc="-90" dirty="0"/>
              <a:t>Project</a:t>
            </a:r>
            <a:r>
              <a:rPr spc="-430" dirty="0"/>
              <a:t> </a:t>
            </a:r>
            <a:r>
              <a:rPr spc="-105" dirty="0" smtClean="0"/>
              <a:t>#</a:t>
            </a:r>
            <a:r>
              <a:rPr lang="en-US" altLang="zh-CN" spc="-105" dirty="0" smtClean="0"/>
              <a:t>2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447800"/>
            <a:ext cx="8458200" cy="5750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60</a:t>
            </a:r>
            <a:r>
              <a:rPr sz="2400" b="1" u="heavy" spc="-1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</a:t>
            </a:r>
            <a:r>
              <a:rPr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ERD (connectivities,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cardinalities,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PKs, FKs, relationship participation) (30pts)</a:t>
            </a: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Specialization hierarchy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(Subtype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discriminator,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disjoint/overlapping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constraint,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total/partial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constraint)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(5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pts)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Be able to</a:t>
            </a:r>
            <a:r>
              <a:rPr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forward-</a:t>
            </a:r>
            <a:r>
              <a:rPr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engineer</a:t>
            </a: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pts)</a:t>
            </a: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(except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subtype)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must include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five</a:t>
            </a:r>
            <a:r>
              <a:rPr lang="en-US" sz="2000" b="1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records</a:t>
            </a: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depends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values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supertype</a:t>
            </a:r>
            <a:endParaRPr lang="en-US" sz="2000" dirty="0" smtClean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sz="2400" b="1" u="heavy" spc="-1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65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462280" algn="l"/>
              </a:tabLst>
            </a:pP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 dictionary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as a Excel spreadsheet</a:t>
            </a:r>
            <a:r>
              <a:rPr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file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sz="2400" b="1" u="heavy" spc="-1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6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SQL queries and </a:t>
            </a:r>
            <a:r>
              <a:rPr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result </a:t>
            </a:r>
            <a:r>
              <a:rPr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sets</a:t>
            </a:r>
            <a:endParaRPr lang="en-US" sz="2000" b="1" dirty="0" smtClean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spcBef>
                <a:spcPts val="160"/>
              </a:spcBef>
              <a:buClr>
                <a:srgbClr val="93A299"/>
              </a:buClr>
              <a:buSzPct val="85000"/>
              <a:buFontTx/>
              <a:buChar char="•"/>
              <a:tabLst>
                <a:tab pos="462280" algn="l"/>
              </a:tabLst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SQL statements and their query results sets using </a:t>
            </a:r>
            <a:r>
              <a:rPr lang="en-US" sz="2000" b="1" u="sng" dirty="0">
                <a:latin typeface="Times New Roman" charset="0"/>
                <a:ea typeface="Times New Roman" charset="0"/>
                <a:cs typeface="Times New Roman" charset="0"/>
              </a:rPr>
              <a:t>SSH terminal </a:t>
            </a:r>
            <a:r>
              <a:rPr lang="en-US" sz="2000" u="sng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000" i="1" u="sng" dirty="0" err="1" smtClean="0">
                <a:latin typeface="Times New Roman" charset="0"/>
                <a:ea typeface="Times New Roman" charset="0"/>
                <a:cs typeface="Times New Roman" charset="0"/>
              </a:rPr>
              <a:t>Notes</a:t>
            </a:r>
            <a:r>
              <a:rPr lang="en-US" sz="2000" i="1" u="sng" dirty="0" err="1" smtClean="0"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</a:t>
            </a:r>
            <a:r>
              <a:rPr lang="en-US" sz="2000" i="1" u="sng" dirty="0" err="1">
                <a:latin typeface="Times New Roman" charset="0"/>
                <a:ea typeface="Times New Roman" charset="0"/>
                <a:cs typeface="Times New Roman" charset="0"/>
              </a:rPr>
              <a:t>MySQL</a:t>
            </a:r>
            <a:r>
              <a:rPr lang="en-US" sz="2000" i="1" u="sng" dirty="0">
                <a:latin typeface="Times New Roman" charset="0"/>
                <a:ea typeface="Times New Roman" charset="0"/>
                <a:cs typeface="Times New Roman" charset="0"/>
              </a:rPr>
              <a:t> Workbench and </a:t>
            </a:r>
            <a:r>
              <a:rPr lang="en-US" sz="2000" i="1" u="sng" dirty="0" smtClean="0">
                <a:latin typeface="Times New Roman" charset="0"/>
                <a:ea typeface="Times New Roman" charset="0"/>
                <a:cs typeface="Times New Roman" charset="0"/>
              </a:rPr>
              <a:t>SSH</a:t>
            </a:r>
            <a:r>
              <a:rPr lang="zh-CN" altLang="en-US" sz="2000" i="1" u="sng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u="sng" dirty="0" err="1" smtClean="0">
                <a:latin typeface="Times New Roman" charset="0"/>
                <a:ea typeface="Times New Roman" charset="0"/>
                <a:cs typeface="Times New Roman" charset="0"/>
              </a:rPr>
              <a:t>Login</a:t>
            </a:r>
            <a:r>
              <a:rPr lang="en-US" sz="2000" i="1" u="sng" dirty="0" err="1" smtClean="0"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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FSU_CCI_MySQL_SSH_Login_MAC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altLang="zh-CN" sz="2000" dirty="0" err="1" smtClean="0">
                <a:latin typeface="Times New Roman" charset="0"/>
                <a:ea typeface="Times New Roman" charset="0"/>
                <a:cs typeface="Times New Roman" charset="0"/>
              </a:rPr>
              <a:t>PC.pdf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lvl="0" indent="-182880">
              <a:spcBef>
                <a:spcPts val="160"/>
              </a:spcBef>
              <a:buClr>
                <a:srgbClr val="93A299"/>
              </a:buClr>
              <a:buSzPct val="85000"/>
              <a:buFontTx/>
              <a:buChar char="•"/>
              <a:tabLst>
                <a:tab pos="462280" algn="l"/>
              </a:tabLst>
            </a:pPr>
            <a:endParaRPr lang="en-US" sz="2000" dirty="0"/>
          </a:p>
          <a:p>
            <a:pPr marL="462280" indent="-182880">
              <a:lnSpc>
                <a:spcPct val="100000"/>
              </a:lnSpc>
              <a:spcBef>
                <a:spcPts val="16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 smtClean="0"/>
              <a:t>Requirement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5440"/>
            <a:ext cx="7846060" cy="4980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Extra</a:t>
            </a:r>
            <a:r>
              <a:rPr lang="zh-CN" altLang="en-US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credit</a:t>
            </a:r>
            <a:r>
              <a:rPr lang="zh-CN" altLang="en-US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(15</a:t>
            </a:r>
            <a:r>
              <a:rPr sz="2400" b="1" u="heavy" spc="-1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Additional data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records</a:t>
            </a:r>
            <a:r>
              <a:rPr 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(five more records per entit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zh-CN" alt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except</a:t>
            </a:r>
            <a:r>
              <a:rPr lang="zh-CN" alt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</a:t>
            </a:r>
            <a:r>
              <a:rPr lang="zh-CN" alt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lang="en-US" sz="2000" b="1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Peer evaluation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(no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need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submit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lang="zh-CN" alt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choose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individually)</a:t>
            </a:r>
            <a:endParaRPr lang="en-US" sz="2000" b="1" dirty="0" smtClean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Submit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your </a:t>
            </a:r>
            <a:r>
              <a:rPr lang="en-US" sz="20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.zip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file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(includes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mwb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excel,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word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document)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via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submission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link on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Blackboard</a:t>
            </a:r>
            <a:r>
              <a:rPr lang="en-US" sz="2000" spc="-7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April</a:t>
            </a: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30</a:t>
            </a: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spc="-3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(11:59</a:t>
            </a:r>
            <a:r>
              <a:rPr lang="en-US" sz="2000" spc="-9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pm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Group link: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</a:t>
            </a:r>
            <a:r>
              <a:rPr lang="en-US" sz="20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docs.google.com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/spreadsheets/d/1NxseqZlX0gT6SNulZUAamY2fzUR54IM5RInUgw9r8VY/</a:t>
            </a:r>
            <a:r>
              <a:rPr lang="en-US" sz="20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edit?usp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=sharing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group only needs to submit one copy</a:t>
            </a:r>
          </a:p>
          <a:p>
            <a:pPr marL="190500" marR="31750" indent="-177800">
              <a:lnSpc>
                <a:spcPts val="2370"/>
              </a:lnSpc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2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5440"/>
            <a:ext cx="7846060" cy="4057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Extra</a:t>
            </a:r>
            <a:r>
              <a:rPr lang="zh-CN" altLang="en-US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credit</a:t>
            </a:r>
            <a:r>
              <a:rPr lang="zh-CN" altLang="en-US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(15</a:t>
            </a:r>
            <a:r>
              <a:rPr sz="2400" b="1" u="heavy" spc="-1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</a:t>
            </a:r>
            <a:r>
              <a:rPr lang="en-US" altLang="zh-CN" sz="2400" b="1" u="heavy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Additional data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records</a:t>
            </a:r>
            <a:r>
              <a:rPr 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(five more records per entit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zh-CN" alt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except</a:t>
            </a:r>
            <a:r>
              <a:rPr lang="zh-CN" alt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</a:t>
            </a:r>
            <a:r>
              <a:rPr lang="zh-CN" alt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en-US" sz="2000" spc="-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lang="en-US" sz="2000" b="1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Peer evaluation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(no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need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submit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lang="zh-CN" alt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choose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individually)</a:t>
            </a:r>
            <a:endParaRPr lang="en-US" sz="2000" b="1" dirty="0" smtClean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Submit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your </a:t>
            </a:r>
            <a:r>
              <a:rPr lang="en-US" sz="20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.zip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file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(includes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mwb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excel,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word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document)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via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submission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link on 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Blackboard</a:t>
            </a:r>
            <a:r>
              <a:rPr lang="en-US" sz="2000" spc="-75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April</a:t>
            </a: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CN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30</a:t>
            </a:r>
            <a:r>
              <a:rPr lang="en-US" sz="2000" b="1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spc="-3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(11:59</a:t>
            </a:r>
            <a:r>
              <a:rPr lang="en-US" sz="2000" spc="-9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pm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Each group only needs to submit one copy</a:t>
            </a:r>
          </a:p>
          <a:p>
            <a:pPr marL="190500" marR="31750" indent="-177800">
              <a:lnSpc>
                <a:spcPts val="2370"/>
              </a:lnSpc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06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Business</a:t>
            </a:r>
            <a:r>
              <a:rPr spc="-270" dirty="0"/>
              <a:t> </a:t>
            </a:r>
            <a:r>
              <a:rPr spc="-105" dirty="0"/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47800"/>
            <a:ext cx="8074660" cy="5109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department employs many employees, and each employee may</a:t>
            </a:r>
            <a:r>
              <a:rPr sz="2000" spc="-22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be  employed by 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department.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880744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Some employees, known as “rovers,” are not assigned to</a:t>
            </a:r>
            <a:r>
              <a:rPr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any  department</a:t>
            </a:r>
            <a:r>
              <a:rPr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 smtClean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must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be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either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cannot</a:t>
            </a:r>
            <a:r>
              <a:rPr 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be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lang="en-US" altLang="zh-CN" sz="20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682625" indent="-177800">
              <a:lnSpc>
                <a:spcPct val="100800"/>
              </a:lnSpc>
              <a:spcBef>
                <a:spcPts val="395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division operates many departments, and each department</a:t>
            </a:r>
            <a:r>
              <a:rPr sz="2000" spc="-22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 operated by 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division.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499109" indent="-177800">
              <a:lnSpc>
                <a:spcPct val="100800"/>
              </a:lnSpc>
              <a:spcBef>
                <a:spcPts val="459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may be assigned many projects, and a project</a:t>
            </a:r>
            <a:r>
              <a:rPr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may  have many employees assigned to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it.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5580" indent="-182880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project must have at least one employee assigned to</a:t>
            </a:r>
            <a:r>
              <a:rPr sz="2000" spc="-23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it.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20444" indent="-177800">
              <a:lnSpc>
                <a:spcPct val="100800"/>
              </a:lnSpc>
              <a:spcBef>
                <a:spcPts val="48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of the employees manages each department, and</a:t>
            </a:r>
            <a:r>
              <a:rPr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each  department is managed by only one</a:t>
            </a:r>
            <a:r>
              <a:rPr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60960" indent="-177800">
              <a:lnSpc>
                <a:spcPts val="2320"/>
              </a:lnSpc>
              <a:spcBef>
                <a:spcPts val="6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of the employees runs each division, and each division is run</a:t>
            </a:r>
            <a:r>
              <a:rPr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 only 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Required</a:t>
            </a:r>
            <a:r>
              <a:rPr spc="-265" dirty="0"/>
              <a:t> </a:t>
            </a:r>
            <a:r>
              <a:rPr spc="-105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66240"/>
            <a:ext cx="7758430" cy="372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ts val="2800"/>
              </a:lnSpc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Department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street,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 zip, phone, email, 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first name, last name,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type,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street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</a:t>
            </a:r>
            <a:r>
              <a:rPr sz="2400" spc="-8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zip,  phone, email,</a:t>
            </a:r>
            <a:r>
              <a:rPr sz="24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lang="en-US" sz="2400" dirty="0" smtClean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lang="en-US" altLang="zh-CN" sz="2400" b="1" dirty="0" err="1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Part_time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hourly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rate,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max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hour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per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week</a:t>
            </a: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lang="en-US" altLang="zh-CN" sz="2400" b="1" dirty="0" err="1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Full_time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Anual</a:t>
            </a:r>
            <a:r>
              <a:rPr lang="zh-CN" altLang="en-US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salary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080" indent="-177800">
              <a:lnSpc>
                <a:spcPct val="101499"/>
              </a:lnSpc>
              <a:spcBef>
                <a:spcPts val="45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Division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street,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 zip, phone, email, url, 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56895" indent="-177800">
              <a:lnSpc>
                <a:spcPts val="2820"/>
              </a:lnSpc>
              <a:spcBef>
                <a:spcPts val="740"/>
              </a:spcBef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Assignment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start_date, end_date,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duration,  evaluation,</a:t>
            </a:r>
            <a:r>
              <a:rPr sz="24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5580" indent="-182880">
              <a:lnSpc>
                <a:spcPct val="100000"/>
              </a:lnSpc>
              <a:spcBef>
                <a:spcPts val="509"/>
              </a:spcBef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</a:t>
            </a:r>
            <a:r>
              <a:rPr sz="2400" spc="-7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3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 smtClean="0"/>
              <a:t>Forward</a:t>
            </a:r>
            <a:r>
              <a:rPr lang="zh-CN" altLang="en-US" spc="-75" dirty="0" smtClean="0"/>
              <a:t> </a:t>
            </a:r>
            <a:r>
              <a:rPr lang="en-US" altLang="zh-CN" spc="-75" dirty="0" smtClean="0"/>
              <a:t>Engineering</a:t>
            </a:r>
            <a:endParaRPr spc="-9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162800" cy="50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 smtClean="0"/>
              <a:t>Forward</a:t>
            </a:r>
            <a:r>
              <a:rPr lang="zh-CN" altLang="en-US" spc="-75" dirty="0" smtClean="0"/>
              <a:t> </a:t>
            </a:r>
            <a:r>
              <a:rPr lang="en-US" altLang="zh-CN" spc="-75" dirty="0" smtClean="0"/>
              <a:t>Engineering</a:t>
            </a:r>
            <a:endParaRPr spc="-9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467600" cy="5211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810000"/>
            <a:ext cx="2819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9219" y="360737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Cut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38800" y="3810000"/>
            <a:ext cx="565291" cy="20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1019</Words>
  <Application>Microsoft Macintosh PowerPoint</Application>
  <PresentationFormat>On-screen Show (4:3)</PresentationFormat>
  <Paragraphs>131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宋体</vt:lpstr>
      <vt:lpstr>Office Theme</vt:lpstr>
      <vt:lpstr>PROJECT 2</vt:lpstr>
      <vt:lpstr>Requirement for Project #2</vt:lpstr>
      <vt:lpstr>Requirement</vt:lpstr>
      <vt:lpstr>PowerPoint Presentation</vt:lpstr>
      <vt:lpstr>Business rules</vt:lpstr>
      <vt:lpstr>Required attributes</vt:lpstr>
      <vt:lpstr>PowerPoint Presentation</vt:lpstr>
      <vt:lpstr>Forward Engineering</vt:lpstr>
      <vt:lpstr>Forward Engineering</vt:lpstr>
      <vt:lpstr>Forward Engineering</vt:lpstr>
      <vt:lpstr>Data dictionary</vt:lpstr>
      <vt:lpstr>PowerPoint Presentation</vt:lpstr>
      <vt:lpstr>Data type ranges</vt:lpstr>
      <vt:lpstr>Four SQL statement questions</vt:lpstr>
      <vt:lpstr>Natural Join</vt:lpstr>
      <vt:lpstr>Group By </vt:lpstr>
      <vt:lpstr>Having</vt:lpstr>
      <vt:lpstr>Two SQL Built-in functions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#1</dc:title>
  <cp:lastModifiedBy>Hengyi Fu</cp:lastModifiedBy>
  <cp:revision>61</cp:revision>
  <dcterms:created xsi:type="dcterms:W3CDTF">2016-02-08T17:35:10Z</dcterms:created>
  <dcterms:modified xsi:type="dcterms:W3CDTF">2017-04-04T14:47:46Z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2016-02-08T00:00:00Z</vt:filetime>
  </property>
</Properties>
</file>